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48" r:id="rId2"/>
  </p:sldMasterIdLst>
  <p:notesMasterIdLst>
    <p:notesMasterId r:id="rId12"/>
  </p:notesMasterIdLst>
  <p:sldIdLst>
    <p:sldId id="271" r:id="rId3"/>
    <p:sldId id="263" r:id="rId4"/>
    <p:sldId id="265" r:id="rId5"/>
    <p:sldId id="266" r:id="rId6"/>
    <p:sldId id="274" r:id="rId7"/>
    <p:sldId id="268" r:id="rId8"/>
    <p:sldId id="273" r:id="rId9"/>
    <p:sldId id="269" r:id="rId10"/>
    <p:sldId id="270" r:id="rId11"/>
  </p:sldIdLst>
  <p:sldSz cx="12192000" cy="6858000"/>
  <p:notesSz cx="6858000" cy="9144000"/>
  <p:custDataLst>
    <p:tags r:id="rId13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9D88000-CC75-4023-BC58-B291C0E8FBB0}" v="948" dt="2023-05-11T21:03:00.01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4" d="100"/>
          <a:sy n="74" d="100"/>
        </p:scale>
        <p:origin x="1013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tags" Target="tags/tag1.xml"/><Relationship Id="rId18" Type="http://schemas.microsoft.com/office/2015/10/relationships/revisionInfo" Target="revisionInfo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viewProps" Target="view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341B5C-9EB3-4340-AA4A-D678F6BB37EC}" type="datetimeFigureOut">
              <a:rPr lang="en-GB" smtClean="0"/>
              <a:t>12/05/2023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496488-DA1F-446B-8A28-1F53F0FA57B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86650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6680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4869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2996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6794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3100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6370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398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671BC-9108-DCAD-B6E0-C5C200B147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0127D6-1D19-7C9A-33F7-203111BD8D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C61D4F-5C4B-62C3-13D2-059445732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F6764-EA03-3B45-826D-32AA26AD0331}" type="datetimeFigureOut">
              <a:rPr lang="en-US" smtClean="0"/>
              <a:t>5/12/2023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D955CE-27FE-5A19-896B-4F1A435FE1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51739F-0BA0-5DF9-129D-F46F06C77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8EBB86-DE03-414D-AE09-308D140CA6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072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557F30-FDC6-0284-36B3-CED1E2FC8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62927E-2566-7885-52E1-AD510FEA14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C546D8-2CBC-F23D-7B89-D5C85275E6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F6764-EA03-3B45-826D-32AA26AD0331}" type="datetimeFigureOut">
              <a:rPr lang="en-US" smtClean="0"/>
              <a:t>5/12/2023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210C46-9312-F320-8D62-6E90B2DCC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B5115A-0B96-7CF7-EAD5-144FDC4DF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8EBB86-DE03-414D-AE09-308D140CA6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7422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7A8DB5E-D15E-3EC9-9608-2810A1542A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B7619C-4C3C-99F0-A371-E04D22D2D2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6CAC9B-25C2-67FB-E2F1-04EE68EA36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F6764-EA03-3B45-826D-32AA26AD0331}" type="datetimeFigureOut">
              <a:rPr lang="en-US" smtClean="0"/>
              <a:t>5/12/2023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B38447-1B45-6C0C-5D96-6E6AFDD018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185903-21D9-77E2-6564-AFBDFF008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8EBB86-DE03-414D-AE09-308D140CA6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7962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D1E492-F314-41FE-7CF9-90AFEA705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88851C-A2C8-F878-8150-5EE035EEAF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1B80A4-3FEB-45A0-72E3-601D41D000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F6764-EA03-3B45-826D-32AA26AD0331}" type="datetimeFigureOut">
              <a:rPr lang="en-US" smtClean="0"/>
              <a:t>5/12/2023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6F7A1A-6E7A-F035-F8D9-56B365CEDE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194BB4-8C9D-33D1-26B1-46FBA428A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8EBB86-DE03-414D-AE09-308D140CA6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7992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12004-1210-A760-AC28-ED1968556A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A555EE-0144-99C5-08CA-DD74AAEDA8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AB9D97-E234-B049-5258-2DA0929AA8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F6764-EA03-3B45-826D-32AA26AD0331}" type="datetimeFigureOut">
              <a:rPr lang="en-US" smtClean="0"/>
              <a:t>5/12/2023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F38124-FEF1-4EDB-6FE6-86123BC624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133711-3634-F615-7BC6-EC1AC6525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8EBB86-DE03-414D-AE09-308D140CA6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3215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C95C6D-1ED6-7DA7-C0F4-C3E838A855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CAA37E-CF6A-EC73-5664-07C27192E9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8FC31C-5337-C7EA-5C53-B5BACF7413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BC7556-5D9B-E05A-6D32-C7A1FDB1AC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F6764-EA03-3B45-826D-32AA26AD0331}" type="datetimeFigureOut">
              <a:rPr lang="en-US" smtClean="0"/>
              <a:t>5/12/2023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CCDA3B-2D7D-7E5E-FBC1-014ED2BFF1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C7FCD4-B196-A2C0-1727-EAA6EF6112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8EBB86-DE03-414D-AE09-308D140CA6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9897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93B945-7782-B6D5-C8C8-2506172D4C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E4B149-4858-7FFC-B0E9-0DA9E392C9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23F6BE-D09F-E709-237D-DB84FFA0AE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9D06F3-F7B1-FAAD-C98E-9FF61C5E74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F1F504C-726B-174B-ED8B-F91D5E0E7B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C1ABF0F-C94E-BFAC-B2B1-7E10423839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F6764-EA03-3B45-826D-32AA26AD0331}" type="datetimeFigureOut">
              <a:rPr lang="en-US" smtClean="0"/>
              <a:t>5/12/2023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B86B1C3-5E4C-CCEB-932A-6035AE5E0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1D1FB74-EA6E-6666-056E-1E98CEE32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8EBB86-DE03-414D-AE09-308D140CA6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6230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4970C-19A8-6274-6134-38AA91D5D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00EE3C-DF9E-E1B6-9FC3-378313BDD7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F6764-EA03-3B45-826D-32AA26AD0331}" type="datetimeFigureOut">
              <a:rPr lang="en-US" smtClean="0"/>
              <a:t>5/12/2023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BC9202-5BF5-4A1E-C21B-D908D4AED6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5583B2-7902-2CD0-7793-603C9252D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8EBB86-DE03-414D-AE09-308D140CA6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0951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EF4F7BB-3C5C-9976-4581-18BAF84357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F6764-EA03-3B45-826D-32AA26AD0331}" type="datetimeFigureOut">
              <a:rPr lang="en-US" smtClean="0"/>
              <a:t>5/12/2023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CAC0BD8-6A15-6458-8846-C671737508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B7E43B-4054-8AB7-AE8D-4297CE5020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8EBB86-DE03-414D-AE09-308D140CA6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2716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FE6F30-53E8-D6D8-92A3-F3FE1D8BE4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27ED5F-CDFA-AA34-35B6-21E2C011DC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3A0791-9D68-199A-9624-114D400E46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BB5265-F123-18E4-7492-8869D259E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F6764-EA03-3B45-826D-32AA26AD0331}" type="datetimeFigureOut">
              <a:rPr lang="en-US" smtClean="0"/>
              <a:t>5/12/2023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5C7756-68B9-53E6-986A-6BE01567C7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BD4F7E-9289-9702-1F9F-BED8420AFA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8EBB86-DE03-414D-AE09-308D140CA6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5121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4FCF8-C33C-511C-4F86-60207CCBCD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F23D981-874C-77B8-B6EC-EFAC835A89A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50C524-BD54-400C-087E-00D3EB37A0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28F584-4B77-DB4F-91D2-C1A8A96BBE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F6764-EA03-3B45-826D-32AA26AD0331}" type="datetimeFigureOut">
              <a:rPr lang="en-US" smtClean="0"/>
              <a:t>5/12/2023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FCB4B8-3294-7729-1872-07AA580F7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9B2A03-777C-6928-08D8-17FC390FD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8EBB86-DE03-414D-AE09-308D140CA6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0622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B146845-152E-056C-FE00-166C0E037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52D68F-51F9-AD1C-78E8-C0375EACB4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156284-A4FF-38DA-886F-8B735560907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CF6764-EA03-3B45-826D-32AA26AD0331}" type="datetimeFigureOut">
              <a:rPr lang="en-US" smtClean="0"/>
              <a:t>5/12/2023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ACB4C9-0F1C-93DF-3765-9B259F2BAB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A4C95D-3288-CA9B-6BE9-C7A429330F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8EBB86-DE03-414D-AE09-308D140CA6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274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4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10" Type="http://schemas.openxmlformats.org/officeDocument/2006/relationships/image" Target="../media/image1.png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7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2.xml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10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6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1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6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1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6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15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6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6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6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C94FFE-D54E-866D-C0F0-5B6647FC03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DD1D6B-E213-001D-0EAF-4C297C9B9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19B0B4-1078-EEFC-B888-1EB8387DFE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91486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003C866-1E23-16AC-8C8B-AA1784F4FB87}"/>
              </a:ext>
            </a:extLst>
          </p:cNvPr>
          <p:cNvSpPr txBox="1"/>
          <p:nvPr/>
        </p:nvSpPr>
        <p:spPr>
          <a:xfrm>
            <a:off x="9140538" y="2459455"/>
            <a:ext cx="1593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dirty="0">
                <a:highlight>
                  <a:srgbClr val="C0C0C0"/>
                </a:highlight>
              </a:rPr>
              <a:t>Omar Shaaban</a:t>
            </a:r>
            <a:endParaRPr lang="en-GB" dirty="0">
              <a:highlight>
                <a:srgbClr val="C0C0C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6926002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>
                <a:lumMod val="60000"/>
                <a:lumOff val="40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2824" y="2146841"/>
            <a:ext cx="3379577" cy="1070405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182582" y="3382288"/>
            <a:ext cx="4130146" cy="1136809"/>
          </a:xfrm>
          <a:prstGeom prst="rect">
            <a:avLst/>
          </a:prstGeom>
        </p:spPr>
      </p:pic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917034" y="4588210"/>
            <a:ext cx="3826071" cy="11844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71CAECD-DDFB-841F-36C5-9400C7F57FAB}"/>
              </a:ext>
            </a:extLst>
          </p:cNvPr>
          <p:cNvSpPr txBox="1"/>
          <p:nvPr/>
        </p:nvSpPr>
        <p:spPr>
          <a:xfrm>
            <a:off x="4283271" y="750893"/>
            <a:ext cx="43078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96112">
              <a:spcAft>
                <a:spcPts val="600"/>
              </a:spcAft>
            </a:pPr>
            <a:r>
              <a:rPr lang="de-AT" sz="54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Roadmap</a:t>
            </a:r>
            <a:endParaRPr lang="en-GB" sz="6000" dirty="0">
              <a:solidFill>
                <a:schemeClr val="bg1"/>
              </a:solidFill>
            </a:endParaRPr>
          </a:p>
        </p:txBody>
      </p:sp>
      <p:pic>
        <p:nvPicPr>
          <p:cNvPr id="6" name="Object 2" descr="preencoded.png">
            <a:extLst>
              <a:ext uri="{FF2B5EF4-FFF2-40B4-BE49-F238E27FC236}">
                <a16:creationId xmlns:a16="http://schemas.microsoft.com/office/drawing/2014/main" id="{01D7F3A6-F046-E800-EAA8-23BB9FED14D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57200" y="3334614"/>
            <a:ext cx="3826071" cy="1184484"/>
          </a:xfrm>
          <a:prstGeom prst="rect">
            <a:avLst/>
          </a:prstGeom>
        </p:spPr>
      </p:pic>
      <p:pic>
        <p:nvPicPr>
          <p:cNvPr id="7" name="Object 3" descr="preencoded.png">
            <a:extLst>
              <a:ext uri="{FF2B5EF4-FFF2-40B4-BE49-F238E27FC236}">
                <a16:creationId xmlns:a16="http://schemas.microsoft.com/office/drawing/2014/main" id="{9C3E1AF1-82CF-E00B-ED9F-AA6BAA9887D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678128" y="4587354"/>
            <a:ext cx="3826071" cy="118448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109D981-FA81-3CB4-5443-ACA6BE7A9BEA}"/>
              </a:ext>
            </a:extLst>
          </p:cNvPr>
          <p:cNvSpPr txBox="1"/>
          <p:nvPr/>
        </p:nvSpPr>
        <p:spPr>
          <a:xfrm>
            <a:off x="1243249" y="2376967"/>
            <a:ext cx="2579152" cy="638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96112">
              <a:spcAft>
                <a:spcPts val="600"/>
              </a:spcAft>
            </a:pPr>
            <a:r>
              <a:rPr lang="de-AT" sz="1764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Business Understanding </a:t>
            </a:r>
            <a:endParaRPr lang="en-GB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E308D5-FB6D-D950-E20B-6AD563F024FF}"/>
              </a:ext>
            </a:extLst>
          </p:cNvPr>
          <p:cNvSpPr txBox="1"/>
          <p:nvPr/>
        </p:nvSpPr>
        <p:spPr>
          <a:xfrm>
            <a:off x="944485" y="3516687"/>
            <a:ext cx="2579152" cy="638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96112">
              <a:spcAft>
                <a:spcPts val="600"/>
              </a:spcAft>
            </a:pPr>
            <a:r>
              <a:rPr lang="en-GB" sz="1764" kern="1200">
                <a:solidFill>
                  <a:schemeClr val="bg1"/>
                </a:solidFill>
                <a:latin typeface="Söhne"/>
                <a:ea typeface="+mn-ea"/>
                <a:cs typeface="+mn-cs"/>
              </a:rPr>
              <a:t>Exploratory data analysis (EDA)</a:t>
            </a:r>
            <a:endParaRPr lang="en-GB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E2CDB72-E5CF-2DF7-231C-FBC94157682E}"/>
              </a:ext>
            </a:extLst>
          </p:cNvPr>
          <p:cNvSpPr txBox="1"/>
          <p:nvPr/>
        </p:nvSpPr>
        <p:spPr>
          <a:xfrm>
            <a:off x="5168973" y="3835714"/>
            <a:ext cx="1455016" cy="3646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896112">
              <a:spcAft>
                <a:spcPts val="600"/>
              </a:spcAft>
            </a:pPr>
            <a:r>
              <a:rPr lang="en-GB" sz="1764" kern="1200">
                <a:solidFill>
                  <a:schemeClr val="bg1"/>
                </a:solidFill>
                <a:latin typeface="Söhne"/>
                <a:ea typeface="+mn-ea"/>
                <a:cs typeface="+mn-cs"/>
              </a:rPr>
              <a:t>Modelling</a:t>
            </a:r>
            <a:endParaRPr lang="en-GB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850D0D2-BB5E-3672-B111-3EA2FEFC4289}"/>
              </a:ext>
            </a:extLst>
          </p:cNvPr>
          <p:cNvSpPr txBox="1"/>
          <p:nvPr/>
        </p:nvSpPr>
        <p:spPr>
          <a:xfrm>
            <a:off x="4325009" y="5001557"/>
            <a:ext cx="1455016" cy="3646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896112">
              <a:spcAft>
                <a:spcPts val="600"/>
              </a:spcAft>
            </a:pPr>
            <a:r>
              <a:rPr lang="en-GB" sz="1764" kern="1200" dirty="0">
                <a:solidFill>
                  <a:schemeClr val="bg1"/>
                </a:solidFill>
                <a:latin typeface="Söhne"/>
                <a:ea typeface="+mn-ea"/>
                <a:cs typeface="+mn-cs"/>
              </a:rPr>
              <a:t>findings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3E2FFF4-0A6B-3051-6075-69FFC7FB7F7A}"/>
              </a:ext>
            </a:extLst>
          </p:cNvPr>
          <p:cNvSpPr txBox="1"/>
          <p:nvPr/>
        </p:nvSpPr>
        <p:spPr>
          <a:xfrm>
            <a:off x="7641208" y="4997295"/>
            <a:ext cx="2340656" cy="3646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896112">
              <a:spcAft>
                <a:spcPts val="600"/>
              </a:spcAft>
            </a:pPr>
            <a:r>
              <a:rPr lang="en-GB" sz="1764" dirty="0">
                <a:solidFill>
                  <a:schemeClr val="bg1"/>
                </a:solidFill>
                <a:latin typeface="Söhne"/>
              </a:rPr>
              <a:t>A</a:t>
            </a:r>
            <a:r>
              <a:rPr lang="en-GB" sz="1764" kern="1200" dirty="0">
                <a:solidFill>
                  <a:schemeClr val="bg1"/>
                </a:solidFill>
                <a:latin typeface="Söhne"/>
                <a:ea typeface="+mn-ea"/>
                <a:cs typeface="+mn-cs"/>
              </a:rPr>
              <a:t>ctions to do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14" name="Video 4" descr="Wajik Violet">
            <a:extLst>
              <a:ext uri="{FF2B5EF4-FFF2-40B4-BE49-F238E27FC236}">
                <a16:creationId xmlns:a16="http://schemas.microsoft.com/office/drawing/2014/main" id="{6F3B4F07-02DA-A5AF-DE38-B388FAA3789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9"/>
          <a:srcRect r="-1" b="283"/>
          <a:stretch/>
        </p:blipFill>
        <p:spPr>
          <a:xfrm>
            <a:off x="10621707" y="4802187"/>
            <a:ext cx="1345719" cy="754817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01CC0D3-CB47-9DED-E932-2BA17A4B8446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64005" t="5280" r="1962" b="66039"/>
          <a:stretch/>
        </p:blipFill>
        <p:spPr>
          <a:xfrm>
            <a:off x="9249571" y="26940"/>
            <a:ext cx="2941663" cy="1406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588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48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09D981-FA81-3CB4-5443-ACA6BE7A9BEA}"/>
              </a:ext>
            </a:extLst>
          </p:cNvPr>
          <p:cNvSpPr txBox="1"/>
          <p:nvPr/>
        </p:nvSpPr>
        <p:spPr>
          <a:xfrm>
            <a:off x="1629484" y="6149362"/>
            <a:ext cx="2579152" cy="638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96112">
              <a:spcAft>
                <a:spcPts val="600"/>
              </a:spcAft>
            </a:pPr>
            <a:r>
              <a:rPr lang="de-AT" sz="1764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Business Understanding 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E308D5-FB6D-D950-E20B-6AD563F024FF}"/>
              </a:ext>
            </a:extLst>
          </p:cNvPr>
          <p:cNvSpPr txBox="1"/>
          <p:nvPr/>
        </p:nvSpPr>
        <p:spPr>
          <a:xfrm>
            <a:off x="3643017" y="6169928"/>
            <a:ext cx="2579152" cy="638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96112">
              <a:spcAft>
                <a:spcPts val="600"/>
              </a:spcAft>
            </a:pPr>
            <a:r>
              <a:rPr lang="en-GB" sz="1764" kern="1200" dirty="0">
                <a:solidFill>
                  <a:schemeClr val="bg1"/>
                </a:solidFill>
                <a:latin typeface="Söhne"/>
                <a:ea typeface="+mn-ea"/>
                <a:cs typeface="+mn-cs"/>
              </a:rPr>
              <a:t>Exploratory data analysis (EDA)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E2CDB72-E5CF-2DF7-231C-FBC94157682E}"/>
              </a:ext>
            </a:extLst>
          </p:cNvPr>
          <p:cNvSpPr txBox="1"/>
          <p:nvPr/>
        </p:nvSpPr>
        <p:spPr>
          <a:xfrm>
            <a:off x="6890570" y="6275314"/>
            <a:ext cx="1455016" cy="3646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896112">
              <a:spcAft>
                <a:spcPts val="600"/>
              </a:spcAft>
            </a:pPr>
            <a:r>
              <a:rPr lang="en-GB" sz="1764" kern="1200" dirty="0">
                <a:solidFill>
                  <a:schemeClr val="bg1"/>
                </a:solidFill>
                <a:latin typeface="Söhne"/>
                <a:ea typeface="+mn-ea"/>
                <a:cs typeface="+mn-cs"/>
              </a:rPr>
              <a:t>Modelling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850D0D2-BB5E-3672-B111-3EA2FEFC4289}"/>
              </a:ext>
            </a:extLst>
          </p:cNvPr>
          <p:cNvSpPr txBox="1"/>
          <p:nvPr/>
        </p:nvSpPr>
        <p:spPr>
          <a:xfrm>
            <a:off x="9174868" y="6282369"/>
            <a:ext cx="1455016" cy="3646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896112">
              <a:spcAft>
                <a:spcPts val="600"/>
              </a:spcAft>
            </a:pPr>
            <a:r>
              <a:rPr lang="en-GB" sz="1764" kern="1200" dirty="0">
                <a:solidFill>
                  <a:schemeClr val="bg1"/>
                </a:solidFill>
                <a:latin typeface="Söhne"/>
                <a:ea typeface="+mn-ea"/>
                <a:cs typeface="+mn-cs"/>
              </a:rPr>
              <a:t>findings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3E2FFF4-0A6B-3051-6075-69FFC7FB7F7A}"/>
              </a:ext>
            </a:extLst>
          </p:cNvPr>
          <p:cNvSpPr txBox="1"/>
          <p:nvPr/>
        </p:nvSpPr>
        <p:spPr>
          <a:xfrm>
            <a:off x="10328156" y="6312220"/>
            <a:ext cx="2340656" cy="3646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896112">
              <a:spcAft>
                <a:spcPts val="600"/>
              </a:spcAft>
            </a:pPr>
            <a:r>
              <a:rPr lang="de-AT" sz="1764" kern="1200" dirty="0">
                <a:solidFill>
                  <a:schemeClr val="bg1"/>
                </a:solidFill>
                <a:latin typeface="Söhne"/>
                <a:ea typeface="+mn-ea"/>
                <a:cs typeface="+mn-cs"/>
              </a:rPr>
              <a:t>G</a:t>
            </a:r>
            <a:r>
              <a:rPr lang="en-GB" sz="1764" kern="1200" dirty="0">
                <a:solidFill>
                  <a:schemeClr val="bg1"/>
                </a:solidFill>
                <a:latin typeface="Söhne"/>
                <a:ea typeface="+mn-ea"/>
                <a:cs typeface="+mn-cs"/>
              </a:rPr>
              <a:t>ain from actions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14" name="Video 4" descr="Wajik Violet">
            <a:extLst>
              <a:ext uri="{FF2B5EF4-FFF2-40B4-BE49-F238E27FC236}">
                <a16:creationId xmlns:a16="http://schemas.microsoft.com/office/drawing/2014/main" id="{6F3B4F07-02DA-A5AF-DE38-B388FAA3789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r="-1" b="283"/>
          <a:stretch/>
        </p:blipFill>
        <p:spPr>
          <a:xfrm>
            <a:off x="239204" y="6025486"/>
            <a:ext cx="1070052" cy="600195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8391994C-CE44-41C0-A7B0-BAD8E5EDC1C9}"/>
              </a:ext>
            </a:extLst>
          </p:cNvPr>
          <p:cNvSpPr txBox="1">
            <a:spLocks/>
          </p:cNvSpPr>
          <p:nvPr/>
        </p:nvSpPr>
        <p:spPr>
          <a:xfrm>
            <a:off x="376375" y="426642"/>
            <a:ext cx="1566862" cy="861125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>
                <a:solidFill>
                  <a:schemeClr val="bg1"/>
                </a:solidFill>
              </a:rPr>
              <a:t>EDA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5341BB07-7D95-780C-8F11-96D07D1CC08D}"/>
              </a:ext>
            </a:extLst>
          </p:cNvPr>
          <p:cNvSpPr txBox="1">
            <a:spLocks/>
          </p:cNvSpPr>
          <p:nvPr/>
        </p:nvSpPr>
        <p:spPr>
          <a:xfrm>
            <a:off x="365835" y="1504453"/>
            <a:ext cx="10253660" cy="3284046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chemeClr val="bg1"/>
                </a:solidFill>
              </a:rPr>
              <a:t>Business Objectives: Clearly define the goals and challenges of the new digital product launch.
Data Exploration: Gather relevant data sources and explore variables and data quality.
Feature Selection: Identify influential variables related to purchase behavior.
Relationship Analysis: Analyze relationships and correlations among variables using statistical techniques.
Association Analysis: Uncover patterns and associations between variables.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9E519CC-4FF3-A4B5-D250-838FE141C69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4005" t="5280" r="1962" b="66039"/>
          <a:stretch/>
        </p:blipFill>
        <p:spPr>
          <a:xfrm>
            <a:off x="9249571" y="26940"/>
            <a:ext cx="2941663" cy="1406038"/>
          </a:xfrm>
          <a:prstGeom prst="rect">
            <a:avLst/>
          </a:prstGeom>
        </p:spPr>
      </p:pic>
      <p:pic>
        <p:nvPicPr>
          <p:cNvPr id="17" name="Picture 16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0C15B064-3638-2699-491A-E9A57190165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88" t="31788" r="47284" b="5436"/>
          <a:stretch/>
        </p:blipFill>
        <p:spPr bwMode="auto">
          <a:xfrm>
            <a:off x="1561965" y="4409664"/>
            <a:ext cx="1361129" cy="146871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9" name="Picture 18" descr="A screenshot of a computer&#10;&#10;Description automatically generated">
            <a:extLst>
              <a:ext uri="{FF2B5EF4-FFF2-40B4-BE49-F238E27FC236}">
                <a16:creationId xmlns:a16="http://schemas.microsoft.com/office/drawing/2014/main" id="{FF79B8BA-84A5-B2D5-4BAC-47F63DF3890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84" t="24990" r="6897" b="10636"/>
          <a:stretch/>
        </p:blipFill>
        <p:spPr bwMode="auto">
          <a:xfrm>
            <a:off x="4278284" y="4465051"/>
            <a:ext cx="2579152" cy="144181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1" name="Picture 20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634CE069-EF5B-8101-A507-67AF645D139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75798" y="4329302"/>
            <a:ext cx="1532973" cy="1629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855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092F6449-C935-0EE6-D02E-7D8094B06E3C}"/>
              </a:ext>
            </a:extLst>
          </p:cNvPr>
          <p:cNvSpPr txBox="1">
            <a:spLocks/>
          </p:cNvSpPr>
          <p:nvPr/>
        </p:nvSpPr>
        <p:spPr>
          <a:xfrm>
            <a:off x="0" y="1190009"/>
            <a:ext cx="11630443" cy="2395856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chemeClr val="bg1"/>
                </a:solidFill>
              </a:rPr>
              <a:t>Variable Selection: Identify key variables influencing the response target (purchase behavior).
Data Partitioning: Split the dataset into training, testing, and validation sets.
Classification Models: Utilize </a:t>
            </a:r>
            <a:r>
              <a:rPr lang="en-US" sz="1600" dirty="0">
                <a:highlight>
                  <a:srgbClr val="00FFFF"/>
                </a:highlight>
              </a:rPr>
              <a:t>decision tree, linear regression, random forest, and gradient boosting </a:t>
            </a:r>
            <a:r>
              <a:rPr lang="en-US" sz="1600" dirty="0">
                <a:solidFill>
                  <a:schemeClr val="bg1"/>
                </a:solidFill>
              </a:rPr>
              <a:t>models.
Model Evaluation: Compare models using performance metrics like lift  and ROC.
Champion Model: Select the best-performing model, in this case, </a:t>
            </a:r>
            <a:r>
              <a:rPr lang="en-US" sz="1600" dirty="0">
                <a:highlight>
                  <a:srgbClr val="00FFFF"/>
                </a:highlight>
              </a:rPr>
              <a:t>Gradient Boosting</a:t>
            </a:r>
            <a:r>
              <a:rPr lang="en-US" sz="1600" dirty="0">
                <a:solidFill>
                  <a:schemeClr val="bg1"/>
                </a:solidFill>
              </a:rPr>
              <a:t>, as the champion model. With cumulative Lift  4,15 and the ROC sensitivity 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96DA06F-E640-542F-3132-F872DB0323FB}"/>
              </a:ext>
            </a:extLst>
          </p:cNvPr>
          <p:cNvSpPr txBox="1">
            <a:spLocks/>
          </p:cNvSpPr>
          <p:nvPr/>
        </p:nvSpPr>
        <p:spPr>
          <a:xfrm>
            <a:off x="218210" y="280555"/>
            <a:ext cx="2971799" cy="10057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Modeling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4F94EB-C410-E326-B50E-A6E2581F4F2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4005" t="5280" r="1962" b="66039"/>
          <a:stretch/>
        </p:blipFill>
        <p:spPr>
          <a:xfrm>
            <a:off x="9249571" y="26940"/>
            <a:ext cx="2941663" cy="14060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045EBD9-B95D-D6B6-07E5-FE5F772692CB}"/>
              </a:ext>
            </a:extLst>
          </p:cNvPr>
          <p:cNvSpPr txBox="1"/>
          <p:nvPr/>
        </p:nvSpPr>
        <p:spPr>
          <a:xfrm>
            <a:off x="1629484" y="6149362"/>
            <a:ext cx="2579152" cy="638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96112">
              <a:spcAft>
                <a:spcPts val="600"/>
              </a:spcAft>
            </a:pPr>
            <a:r>
              <a:rPr lang="de-AT" sz="1764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Business Understanding 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76E30C-550A-3E06-CF59-F4264766CF7C}"/>
              </a:ext>
            </a:extLst>
          </p:cNvPr>
          <p:cNvSpPr txBox="1"/>
          <p:nvPr/>
        </p:nvSpPr>
        <p:spPr>
          <a:xfrm>
            <a:off x="3643017" y="6169928"/>
            <a:ext cx="2579152" cy="638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96112">
              <a:spcAft>
                <a:spcPts val="600"/>
              </a:spcAft>
            </a:pPr>
            <a:r>
              <a:rPr lang="en-GB" sz="1764" kern="1200" dirty="0">
                <a:solidFill>
                  <a:schemeClr val="bg1"/>
                </a:solidFill>
                <a:latin typeface="Söhne"/>
                <a:ea typeface="+mn-ea"/>
                <a:cs typeface="+mn-cs"/>
              </a:rPr>
              <a:t>Exploratory data analysis (EDA)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F53068-02A5-B1FC-89A8-06CD412C881B}"/>
              </a:ext>
            </a:extLst>
          </p:cNvPr>
          <p:cNvSpPr txBox="1"/>
          <p:nvPr/>
        </p:nvSpPr>
        <p:spPr>
          <a:xfrm>
            <a:off x="6890570" y="6275314"/>
            <a:ext cx="1455016" cy="3646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896112">
              <a:spcAft>
                <a:spcPts val="600"/>
              </a:spcAft>
            </a:pPr>
            <a:r>
              <a:rPr lang="en-GB" sz="1764" kern="1200" dirty="0">
                <a:solidFill>
                  <a:schemeClr val="bg1"/>
                </a:solidFill>
                <a:latin typeface="Söhne"/>
                <a:ea typeface="+mn-ea"/>
                <a:cs typeface="+mn-cs"/>
              </a:rPr>
              <a:t>Modelling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861CD7A-B106-78DF-F64C-14E65A8C8686}"/>
              </a:ext>
            </a:extLst>
          </p:cNvPr>
          <p:cNvSpPr txBox="1"/>
          <p:nvPr/>
        </p:nvSpPr>
        <p:spPr>
          <a:xfrm>
            <a:off x="9174868" y="6282369"/>
            <a:ext cx="1455016" cy="3646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896112">
              <a:spcAft>
                <a:spcPts val="600"/>
              </a:spcAft>
            </a:pPr>
            <a:r>
              <a:rPr lang="en-GB" sz="1764" kern="1200" dirty="0">
                <a:solidFill>
                  <a:schemeClr val="bg1"/>
                </a:solidFill>
                <a:latin typeface="Söhne"/>
                <a:ea typeface="+mn-ea"/>
                <a:cs typeface="+mn-cs"/>
              </a:rPr>
              <a:t>findings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7D74342-157B-B962-D4CC-71EB8AD20D6E}"/>
              </a:ext>
            </a:extLst>
          </p:cNvPr>
          <p:cNvSpPr txBox="1"/>
          <p:nvPr/>
        </p:nvSpPr>
        <p:spPr>
          <a:xfrm>
            <a:off x="10328156" y="6312220"/>
            <a:ext cx="2340656" cy="3646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896112">
              <a:spcAft>
                <a:spcPts val="600"/>
              </a:spcAft>
            </a:pPr>
            <a:r>
              <a:rPr lang="de-AT" sz="1764" kern="1200" dirty="0">
                <a:solidFill>
                  <a:schemeClr val="bg1"/>
                </a:solidFill>
                <a:latin typeface="Söhne"/>
                <a:ea typeface="+mn-ea"/>
                <a:cs typeface="+mn-cs"/>
              </a:rPr>
              <a:t>G</a:t>
            </a:r>
            <a:r>
              <a:rPr lang="en-GB" sz="1764" kern="1200" dirty="0">
                <a:solidFill>
                  <a:schemeClr val="bg1"/>
                </a:solidFill>
                <a:latin typeface="Söhne"/>
                <a:ea typeface="+mn-ea"/>
                <a:cs typeface="+mn-cs"/>
              </a:rPr>
              <a:t>ain from actions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19" name="Video 4" descr="Wajik Violet">
            <a:extLst>
              <a:ext uri="{FF2B5EF4-FFF2-40B4-BE49-F238E27FC236}">
                <a16:creationId xmlns:a16="http://schemas.microsoft.com/office/drawing/2014/main" id="{1EF4C784-5076-E15A-EFB3-2A836F9F45F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r="-1" b="283"/>
          <a:stretch/>
        </p:blipFill>
        <p:spPr>
          <a:xfrm>
            <a:off x="239204" y="6025486"/>
            <a:ext cx="1070052" cy="600195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97B9101-6E93-76F0-28FA-FBF9363FAA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31609" y="2951719"/>
            <a:ext cx="6231405" cy="321820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2428FB7-75F2-EDDA-71C7-0449A3470D6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7399"/>
          <a:stretch/>
        </p:blipFill>
        <p:spPr>
          <a:xfrm>
            <a:off x="7769347" y="2951719"/>
            <a:ext cx="3486282" cy="3218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955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4F94EB-C410-E326-B50E-A6E2581F4F2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4005" t="5280" r="1962" b="66039"/>
          <a:stretch/>
        </p:blipFill>
        <p:spPr>
          <a:xfrm>
            <a:off x="9249571" y="26940"/>
            <a:ext cx="2941663" cy="14060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045EBD9-B95D-D6B6-07E5-FE5F772692CB}"/>
              </a:ext>
            </a:extLst>
          </p:cNvPr>
          <p:cNvSpPr txBox="1"/>
          <p:nvPr/>
        </p:nvSpPr>
        <p:spPr>
          <a:xfrm>
            <a:off x="1629484" y="6149362"/>
            <a:ext cx="2579152" cy="638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96112">
              <a:spcAft>
                <a:spcPts val="600"/>
              </a:spcAft>
            </a:pPr>
            <a:r>
              <a:rPr lang="de-AT" sz="1764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Business Understanding 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76E30C-550A-3E06-CF59-F4264766CF7C}"/>
              </a:ext>
            </a:extLst>
          </p:cNvPr>
          <p:cNvSpPr txBox="1"/>
          <p:nvPr/>
        </p:nvSpPr>
        <p:spPr>
          <a:xfrm>
            <a:off x="3643017" y="6169928"/>
            <a:ext cx="2579152" cy="638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96112">
              <a:spcAft>
                <a:spcPts val="600"/>
              </a:spcAft>
            </a:pPr>
            <a:r>
              <a:rPr lang="en-GB" sz="1764" kern="1200" dirty="0">
                <a:solidFill>
                  <a:schemeClr val="bg1"/>
                </a:solidFill>
                <a:latin typeface="Söhne"/>
                <a:ea typeface="+mn-ea"/>
                <a:cs typeface="+mn-cs"/>
              </a:rPr>
              <a:t>Exploratory data analysis (EDA)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F53068-02A5-B1FC-89A8-06CD412C881B}"/>
              </a:ext>
            </a:extLst>
          </p:cNvPr>
          <p:cNvSpPr txBox="1"/>
          <p:nvPr/>
        </p:nvSpPr>
        <p:spPr>
          <a:xfrm>
            <a:off x="6890570" y="6275314"/>
            <a:ext cx="1455016" cy="3646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896112">
              <a:spcAft>
                <a:spcPts val="600"/>
              </a:spcAft>
            </a:pPr>
            <a:r>
              <a:rPr lang="en-GB" sz="1764" kern="1200" dirty="0">
                <a:solidFill>
                  <a:schemeClr val="bg1"/>
                </a:solidFill>
                <a:latin typeface="Söhne"/>
                <a:ea typeface="+mn-ea"/>
                <a:cs typeface="+mn-cs"/>
              </a:rPr>
              <a:t>Modelling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861CD7A-B106-78DF-F64C-14E65A8C8686}"/>
              </a:ext>
            </a:extLst>
          </p:cNvPr>
          <p:cNvSpPr txBox="1"/>
          <p:nvPr/>
        </p:nvSpPr>
        <p:spPr>
          <a:xfrm>
            <a:off x="9174868" y="6282369"/>
            <a:ext cx="1455016" cy="3646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896112">
              <a:spcAft>
                <a:spcPts val="600"/>
              </a:spcAft>
            </a:pPr>
            <a:r>
              <a:rPr lang="en-GB" sz="1764" kern="1200" dirty="0">
                <a:solidFill>
                  <a:schemeClr val="bg1"/>
                </a:solidFill>
                <a:latin typeface="Söhne"/>
                <a:ea typeface="+mn-ea"/>
                <a:cs typeface="+mn-cs"/>
              </a:rPr>
              <a:t>findings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7D74342-157B-B962-D4CC-71EB8AD20D6E}"/>
              </a:ext>
            </a:extLst>
          </p:cNvPr>
          <p:cNvSpPr txBox="1"/>
          <p:nvPr/>
        </p:nvSpPr>
        <p:spPr>
          <a:xfrm>
            <a:off x="10328156" y="6312220"/>
            <a:ext cx="2340656" cy="3646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896112">
              <a:spcAft>
                <a:spcPts val="600"/>
              </a:spcAft>
            </a:pPr>
            <a:r>
              <a:rPr lang="de-AT" sz="1764" kern="1200" dirty="0">
                <a:solidFill>
                  <a:schemeClr val="bg1"/>
                </a:solidFill>
                <a:latin typeface="Söhne"/>
                <a:ea typeface="+mn-ea"/>
                <a:cs typeface="+mn-cs"/>
              </a:rPr>
              <a:t>G</a:t>
            </a:r>
            <a:r>
              <a:rPr lang="en-GB" sz="1764" kern="1200" dirty="0">
                <a:solidFill>
                  <a:schemeClr val="bg1"/>
                </a:solidFill>
                <a:latin typeface="Söhne"/>
                <a:ea typeface="+mn-ea"/>
                <a:cs typeface="+mn-cs"/>
              </a:rPr>
              <a:t>ain from actions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19" name="Video 4" descr="Wajik Violet">
            <a:extLst>
              <a:ext uri="{FF2B5EF4-FFF2-40B4-BE49-F238E27FC236}">
                <a16:creationId xmlns:a16="http://schemas.microsoft.com/office/drawing/2014/main" id="{1EF4C784-5076-E15A-EFB3-2A836F9F45F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r="-1" b="283"/>
          <a:stretch/>
        </p:blipFill>
        <p:spPr>
          <a:xfrm>
            <a:off x="239204" y="6025486"/>
            <a:ext cx="1070052" cy="600195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27" name="Picture 26" descr="A screen shot of a graph&#10;&#10;Description automatically generated with medium confidence">
            <a:extLst>
              <a:ext uri="{FF2B5EF4-FFF2-40B4-BE49-F238E27FC236}">
                <a16:creationId xmlns:a16="http://schemas.microsoft.com/office/drawing/2014/main" id="{7BB2FC8C-59E0-DD0B-516D-24B070F24C5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4619" r="4848" b="8923"/>
          <a:stretch/>
        </p:blipFill>
        <p:spPr bwMode="auto">
          <a:xfrm>
            <a:off x="5597612" y="2723408"/>
            <a:ext cx="6299979" cy="329362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737AD2A-25D9-7C70-AEFD-FCC32FD0C9E1}"/>
              </a:ext>
            </a:extLst>
          </p:cNvPr>
          <p:cNvSpPr txBox="1"/>
          <p:nvPr/>
        </p:nvSpPr>
        <p:spPr>
          <a:xfrm>
            <a:off x="872838" y="1290858"/>
            <a:ext cx="865562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The Return on Investment (ROI) indicates a positive trend. The ROI is projected to increase until it reaches 138,474 Euros, based </a:t>
            </a:r>
            <a:r>
              <a:rPr lang="en-US" sz="1800" dirty="0">
                <a:effectLst/>
                <a:highlight>
                  <a:srgbClr val="00FFFF"/>
                </a:highlight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on assumptions about the cost. </a:t>
            </a:r>
            <a:r>
              <a:rPr lang="en-US" sz="18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After reaching this point, the </a:t>
            </a:r>
            <a:r>
              <a:rPr lang="en-US" sz="1800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ROI</a:t>
            </a:r>
            <a:r>
              <a:rPr lang="en-US" sz="18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is expected to decline until it stops earning at 25% from the customers. It is important to note that the maximum return will come from 10% of the customers, indicating the potential for targeted marketing strategies.</a:t>
            </a:r>
            <a:endParaRPr lang="en-GB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endParaRPr lang="en-GB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2CCA495-4B49-2EEC-95D4-3A3391E89D02}"/>
              </a:ext>
            </a:extLst>
          </p:cNvPr>
          <p:cNvSpPr txBox="1">
            <a:spLocks/>
          </p:cNvSpPr>
          <p:nvPr/>
        </p:nvSpPr>
        <p:spPr>
          <a:xfrm>
            <a:off x="218210" y="280555"/>
            <a:ext cx="5029199" cy="10057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ROI of the model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6380E4F-255B-40B9-D8CF-4224633034D3}"/>
              </a:ext>
            </a:extLst>
          </p:cNvPr>
          <p:cNvSpPr txBox="1"/>
          <p:nvPr/>
        </p:nvSpPr>
        <p:spPr>
          <a:xfrm>
            <a:off x="384464" y="3356264"/>
            <a:ext cx="4520045" cy="20781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ROI = Number of Customers X (Percentile from Table / 100) X (Imaginary Cost of Sending a Marketing cost per customer + Benefit from Purchasing New Digital Product per customer X Historical Percentage of Customers who Bought the New Product (19.22%) X Validation Lift) 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2300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DE3FFBE6-1622-34F8-FE42-4AE9DF0775E6}"/>
              </a:ext>
            </a:extLst>
          </p:cNvPr>
          <p:cNvSpPr txBox="1">
            <a:spLocks/>
          </p:cNvSpPr>
          <p:nvPr/>
        </p:nvSpPr>
        <p:spPr>
          <a:xfrm>
            <a:off x="266185" y="1201108"/>
            <a:ext cx="10515600" cy="3640526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>
                <a:solidFill>
                  <a:schemeClr val="bg1"/>
                </a:solidFill>
              </a:rPr>
              <a:t>Impactful Variables:</a:t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en-US" sz="2400" dirty="0">
                <a:solidFill>
                  <a:schemeClr val="bg1"/>
                </a:solidFill>
              </a:rPr>
              <a:t>      Count of purchases past 3 years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</a:rPr>
              <a:t>      Home value</a:t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en-US" sz="2400" dirty="0">
                <a:solidFill>
                  <a:schemeClr val="bg1"/>
                </a:solidFill>
              </a:rPr>
              <a:t>      9 months since last purchase influence customer behavior.
</a:t>
            </a:r>
            <a:r>
              <a:rPr lang="en-US" sz="2400" b="1" dirty="0">
                <a:solidFill>
                  <a:schemeClr val="bg1"/>
                </a:solidFill>
              </a:rPr>
              <a:t>Customers’ Preferences: </a:t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en-US" sz="2400" dirty="0">
                <a:solidFill>
                  <a:schemeClr val="bg1"/>
                </a:solidFill>
              </a:rPr>
              <a:t>Targeting profiles include income, age, and employment status.
</a:t>
            </a:r>
            <a:r>
              <a:rPr lang="en-US" sz="2400" b="1" dirty="0">
                <a:solidFill>
                  <a:schemeClr val="bg1"/>
                </a:solidFill>
              </a:rPr>
              <a:t>Limitations:</a:t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en-US" sz="2400" dirty="0">
                <a:solidFill>
                  <a:schemeClr val="bg1"/>
                </a:solidFill>
              </a:rPr>
              <a:t>Lack of data on education, marital status, and field of work.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6461EC9-631A-E03C-9EA8-3B86FBD5CE67}"/>
              </a:ext>
            </a:extLst>
          </p:cNvPr>
          <p:cNvSpPr txBox="1">
            <a:spLocks/>
          </p:cNvSpPr>
          <p:nvPr/>
        </p:nvSpPr>
        <p:spPr>
          <a:xfrm>
            <a:off x="218210" y="280555"/>
            <a:ext cx="2971799" cy="10057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Findings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399FE3-85D9-4B54-78B1-E02E5F7DB77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4005" t="5280" r="1962" b="66039"/>
          <a:stretch/>
        </p:blipFill>
        <p:spPr>
          <a:xfrm>
            <a:off x="9249571" y="26940"/>
            <a:ext cx="2941663" cy="14060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FAF9498-4374-CC15-984C-B55256089C87}"/>
              </a:ext>
            </a:extLst>
          </p:cNvPr>
          <p:cNvSpPr txBox="1"/>
          <p:nvPr/>
        </p:nvSpPr>
        <p:spPr>
          <a:xfrm>
            <a:off x="1629484" y="6149362"/>
            <a:ext cx="2579152" cy="638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96112">
              <a:spcAft>
                <a:spcPts val="600"/>
              </a:spcAft>
            </a:pPr>
            <a:r>
              <a:rPr lang="de-AT" sz="1764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Business Understanding 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E3C13C-15C1-FC53-F296-12BBA56C5730}"/>
              </a:ext>
            </a:extLst>
          </p:cNvPr>
          <p:cNvSpPr txBox="1"/>
          <p:nvPr/>
        </p:nvSpPr>
        <p:spPr>
          <a:xfrm>
            <a:off x="3643017" y="6169928"/>
            <a:ext cx="2579152" cy="638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96112">
              <a:spcAft>
                <a:spcPts val="600"/>
              </a:spcAft>
            </a:pPr>
            <a:r>
              <a:rPr lang="en-GB" sz="1764" kern="1200" dirty="0">
                <a:solidFill>
                  <a:schemeClr val="bg1"/>
                </a:solidFill>
                <a:latin typeface="Söhne"/>
                <a:ea typeface="+mn-ea"/>
                <a:cs typeface="+mn-cs"/>
              </a:rPr>
              <a:t>Exploratory data analysis (EDA)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A8DCD6-0A30-F519-B3B0-AD34F13CECF6}"/>
              </a:ext>
            </a:extLst>
          </p:cNvPr>
          <p:cNvSpPr txBox="1"/>
          <p:nvPr/>
        </p:nvSpPr>
        <p:spPr>
          <a:xfrm>
            <a:off x="6890570" y="6275314"/>
            <a:ext cx="1455016" cy="3646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896112">
              <a:spcAft>
                <a:spcPts val="600"/>
              </a:spcAft>
            </a:pPr>
            <a:r>
              <a:rPr lang="en-GB" sz="1764" kern="1200" dirty="0">
                <a:solidFill>
                  <a:schemeClr val="bg1"/>
                </a:solidFill>
                <a:latin typeface="Söhne"/>
                <a:ea typeface="+mn-ea"/>
                <a:cs typeface="+mn-cs"/>
              </a:rPr>
              <a:t>Modelling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E7C39DB-6CCB-9F0D-BE4A-3396B1AC43BD}"/>
              </a:ext>
            </a:extLst>
          </p:cNvPr>
          <p:cNvSpPr txBox="1"/>
          <p:nvPr/>
        </p:nvSpPr>
        <p:spPr>
          <a:xfrm>
            <a:off x="9174868" y="6282369"/>
            <a:ext cx="1455016" cy="3646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896112">
              <a:spcAft>
                <a:spcPts val="600"/>
              </a:spcAft>
            </a:pPr>
            <a:r>
              <a:rPr lang="en-GB" sz="1764" kern="1200" dirty="0">
                <a:solidFill>
                  <a:schemeClr val="bg1"/>
                </a:solidFill>
                <a:latin typeface="Söhne"/>
                <a:ea typeface="+mn-ea"/>
                <a:cs typeface="+mn-cs"/>
              </a:rPr>
              <a:t>findings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91757FD-D6EC-7924-D411-E4778B3E37A6}"/>
              </a:ext>
            </a:extLst>
          </p:cNvPr>
          <p:cNvSpPr txBox="1"/>
          <p:nvPr/>
        </p:nvSpPr>
        <p:spPr>
          <a:xfrm>
            <a:off x="10328156" y="6312220"/>
            <a:ext cx="2340656" cy="3646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896112">
              <a:spcAft>
                <a:spcPts val="600"/>
              </a:spcAft>
            </a:pPr>
            <a:r>
              <a:rPr lang="de-AT" sz="1764" kern="1200" dirty="0">
                <a:solidFill>
                  <a:schemeClr val="bg1"/>
                </a:solidFill>
                <a:latin typeface="Söhne"/>
                <a:ea typeface="+mn-ea"/>
                <a:cs typeface="+mn-cs"/>
              </a:rPr>
              <a:t>G</a:t>
            </a:r>
            <a:r>
              <a:rPr lang="en-GB" sz="1764" kern="1200" dirty="0">
                <a:solidFill>
                  <a:schemeClr val="bg1"/>
                </a:solidFill>
                <a:latin typeface="Söhne"/>
                <a:ea typeface="+mn-ea"/>
                <a:cs typeface="+mn-cs"/>
              </a:rPr>
              <a:t>ain from actions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16" name="Video 4" descr="Wajik Violet">
            <a:extLst>
              <a:ext uri="{FF2B5EF4-FFF2-40B4-BE49-F238E27FC236}">
                <a16:creationId xmlns:a16="http://schemas.microsoft.com/office/drawing/2014/main" id="{30063BEE-D9B6-7382-432D-683FBBA014F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r="-1" b="283"/>
          <a:stretch/>
        </p:blipFill>
        <p:spPr>
          <a:xfrm>
            <a:off x="239204" y="6025486"/>
            <a:ext cx="1070052" cy="600195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7" name="Picture 16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C8918390-B4DE-9FA9-0875-9245C37CF88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992" y="4549842"/>
            <a:ext cx="7857901" cy="1243440"/>
          </a:xfrm>
          <a:prstGeom prst="rect">
            <a:avLst/>
          </a:prstGeom>
        </p:spPr>
      </p:pic>
      <p:pic>
        <p:nvPicPr>
          <p:cNvPr id="19" name="Picture 18" descr="A screenshot of a computer&#10;&#10;Description automatically generated">
            <a:extLst>
              <a:ext uri="{FF2B5EF4-FFF2-40B4-BE49-F238E27FC236}">
                <a16:creationId xmlns:a16="http://schemas.microsoft.com/office/drawing/2014/main" id="{399FDD89-350A-0C0F-1725-AD79CAB67C8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4439" t="60088" r="57753" b="5160"/>
          <a:stretch/>
        </p:blipFill>
        <p:spPr bwMode="auto">
          <a:xfrm>
            <a:off x="8459208" y="4374573"/>
            <a:ext cx="3379273" cy="165005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458468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17990F-524E-BA7A-295A-AD05F6B2648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4005" t="5280" r="1962" b="66039"/>
          <a:stretch/>
        </p:blipFill>
        <p:spPr>
          <a:xfrm>
            <a:off x="9249571" y="26940"/>
            <a:ext cx="2941663" cy="140603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295826E-324C-968D-A3DF-BDBEFC077A88}"/>
              </a:ext>
            </a:extLst>
          </p:cNvPr>
          <p:cNvSpPr txBox="1"/>
          <p:nvPr/>
        </p:nvSpPr>
        <p:spPr>
          <a:xfrm>
            <a:off x="1629484" y="6149362"/>
            <a:ext cx="2579152" cy="638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96112">
              <a:spcAft>
                <a:spcPts val="600"/>
              </a:spcAft>
            </a:pPr>
            <a:r>
              <a:rPr lang="de-AT" sz="1764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Business Understanding 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FB8BDAE-7E73-4C47-1254-9A0B79960297}"/>
              </a:ext>
            </a:extLst>
          </p:cNvPr>
          <p:cNvSpPr txBox="1"/>
          <p:nvPr/>
        </p:nvSpPr>
        <p:spPr>
          <a:xfrm>
            <a:off x="3643017" y="6169928"/>
            <a:ext cx="2579152" cy="638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96112">
              <a:spcAft>
                <a:spcPts val="600"/>
              </a:spcAft>
            </a:pPr>
            <a:r>
              <a:rPr lang="en-GB" sz="1764" kern="1200" dirty="0">
                <a:solidFill>
                  <a:schemeClr val="bg1"/>
                </a:solidFill>
                <a:latin typeface="Söhne"/>
                <a:ea typeface="+mn-ea"/>
                <a:cs typeface="+mn-cs"/>
              </a:rPr>
              <a:t>Exploratory data analysis (EDA)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A51988B-05C9-D9A4-79CB-EA4FF386045B}"/>
              </a:ext>
            </a:extLst>
          </p:cNvPr>
          <p:cNvSpPr txBox="1"/>
          <p:nvPr/>
        </p:nvSpPr>
        <p:spPr>
          <a:xfrm>
            <a:off x="6890570" y="6275314"/>
            <a:ext cx="1455016" cy="3646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896112">
              <a:spcAft>
                <a:spcPts val="600"/>
              </a:spcAft>
            </a:pPr>
            <a:r>
              <a:rPr lang="en-GB" sz="1764" kern="1200" dirty="0">
                <a:solidFill>
                  <a:schemeClr val="bg1"/>
                </a:solidFill>
                <a:latin typeface="Söhne"/>
                <a:ea typeface="+mn-ea"/>
                <a:cs typeface="+mn-cs"/>
              </a:rPr>
              <a:t>Modelling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330897A-B344-72A0-601A-82CA3806DC59}"/>
              </a:ext>
            </a:extLst>
          </p:cNvPr>
          <p:cNvSpPr txBox="1"/>
          <p:nvPr/>
        </p:nvSpPr>
        <p:spPr>
          <a:xfrm>
            <a:off x="9174868" y="6282369"/>
            <a:ext cx="1455016" cy="3646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896112">
              <a:spcAft>
                <a:spcPts val="600"/>
              </a:spcAft>
            </a:pPr>
            <a:r>
              <a:rPr lang="en-GB" sz="1764" kern="1200" dirty="0">
                <a:solidFill>
                  <a:schemeClr val="bg1"/>
                </a:solidFill>
                <a:latin typeface="Söhne"/>
                <a:ea typeface="+mn-ea"/>
                <a:cs typeface="+mn-cs"/>
              </a:rPr>
              <a:t>findings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92C4765-BE1B-F8A6-90AF-AE89327377E8}"/>
              </a:ext>
            </a:extLst>
          </p:cNvPr>
          <p:cNvSpPr txBox="1"/>
          <p:nvPr/>
        </p:nvSpPr>
        <p:spPr>
          <a:xfrm>
            <a:off x="10328156" y="6312220"/>
            <a:ext cx="2340656" cy="3646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896112">
              <a:spcAft>
                <a:spcPts val="600"/>
              </a:spcAft>
            </a:pPr>
            <a:r>
              <a:rPr lang="de-AT" sz="1764" kern="1200" dirty="0">
                <a:solidFill>
                  <a:schemeClr val="bg1"/>
                </a:solidFill>
                <a:latin typeface="Söhne"/>
                <a:ea typeface="+mn-ea"/>
                <a:cs typeface="+mn-cs"/>
              </a:rPr>
              <a:t>G</a:t>
            </a:r>
            <a:r>
              <a:rPr lang="en-GB" sz="1764" kern="1200" dirty="0">
                <a:solidFill>
                  <a:schemeClr val="bg1"/>
                </a:solidFill>
                <a:latin typeface="Söhne"/>
                <a:ea typeface="+mn-ea"/>
                <a:cs typeface="+mn-cs"/>
              </a:rPr>
              <a:t>ain from actions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27" name="Video 4" descr="Wajik Violet">
            <a:extLst>
              <a:ext uri="{FF2B5EF4-FFF2-40B4-BE49-F238E27FC236}">
                <a16:creationId xmlns:a16="http://schemas.microsoft.com/office/drawing/2014/main" id="{D33AD0E7-E491-CACD-84E3-D08BF6CE868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r="-1" b="283"/>
          <a:stretch/>
        </p:blipFill>
        <p:spPr>
          <a:xfrm>
            <a:off x="239204" y="6025486"/>
            <a:ext cx="1070052" cy="600195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7" name="Picture 6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11F46316-B5DF-C2FB-B3EF-CC9E083787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300" y="727844"/>
            <a:ext cx="8458969" cy="3531619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138A344B-930F-5FAA-28FD-01860ABAACBC}"/>
              </a:ext>
            </a:extLst>
          </p:cNvPr>
          <p:cNvSpPr txBox="1">
            <a:spLocks/>
          </p:cNvSpPr>
          <p:nvPr/>
        </p:nvSpPr>
        <p:spPr>
          <a:xfrm>
            <a:off x="114300" y="166255"/>
            <a:ext cx="4125191" cy="963324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</a:rPr>
              <a:t>Who is the customer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FED9C5-D7C6-C83A-CE72-F8A91630B5BD}"/>
              </a:ext>
            </a:extLst>
          </p:cNvPr>
          <p:cNvSpPr txBox="1"/>
          <p:nvPr/>
        </p:nvSpPr>
        <p:spPr>
          <a:xfrm>
            <a:off x="222618" y="4410932"/>
            <a:ext cx="4289023" cy="1436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indent="-285750" algn="just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GB" sz="1200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Own Home with value </a:t>
            </a:r>
            <a:r>
              <a:rPr lang="en-GB" sz="1200" b="1" dirty="0">
                <a:effectLst/>
                <a:highlight>
                  <a:srgbClr val="00FFFF"/>
                </a:highlight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starting with 115368 dollars</a:t>
            </a:r>
            <a:r>
              <a:rPr lang="en-GB" sz="1200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</a:p>
          <a:p>
            <a:pPr marL="285750" marR="0" indent="-285750" algn="just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GB" sz="1200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Count purchased </a:t>
            </a:r>
            <a:r>
              <a:rPr lang="en-GB" sz="1200" b="1" dirty="0">
                <a:effectLst/>
                <a:highlight>
                  <a:srgbClr val="00FFFF"/>
                </a:highlight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past 3 years around 1,31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Last purchased in the </a:t>
            </a:r>
            <a:r>
              <a:rPr lang="en-GB" sz="1200" b="1" dirty="0">
                <a:effectLst/>
                <a:highlight>
                  <a:srgbClr val="00FFFF"/>
                </a:highlight>
                <a:latin typeface="Arial" panose="020B0604020202020204" pitchFamily="34" charset="0"/>
                <a:ea typeface="Calibri" panose="020F0502020204030204" pitchFamily="34" charset="0"/>
              </a:rPr>
              <a:t>9 months around 1,89 </a:t>
            </a:r>
            <a:br>
              <a:rPr lang="en-GB" sz="1200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</a:br>
            <a:endParaRPr lang="en-GB" sz="1200" b="1" dirty="0">
              <a:solidFill>
                <a:schemeClr val="bg1"/>
              </a:solidFill>
              <a:effectLst/>
              <a:latin typeface="Arial" panose="020B0604020202020204" pitchFamily="34" charset="0"/>
              <a:ea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400" b="1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D2ED8EE-EB74-D1A3-86A3-22F09225DEAC}"/>
              </a:ext>
            </a:extLst>
          </p:cNvPr>
          <p:cNvSpPr txBox="1"/>
          <p:nvPr/>
        </p:nvSpPr>
        <p:spPr>
          <a:xfrm>
            <a:off x="4617975" y="4656569"/>
            <a:ext cx="38402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effectLst/>
                <a:highlight>
                  <a:srgbClr val="00FFFF"/>
                </a:highlight>
                <a:latin typeface="Arial" panose="020B0604020202020204" pitchFamily="34" charset="0"/>
                <a:ea typeface="Times New Roman" panose="02020603050405020304" pitchFamily="18" charset="0"/>
              </a:rPr>
              <a:t>Primarily employed</a:t>
            </a:r>
          </a:p>
          <a:p>
            <a:r>
              <a:rPr lang="en-GB" b="1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Income between </a:t>
            </a:r>
            <a:r>
              <a:rPr lang="en-GB" dirty="0">
                <a:highlight>
                  <a:srgbClr val="00FFFF"/>
                </a:highlight>
                <a:latin typeface="Arial" panose="020B0604020202020204" pitchFamily="34" charset="0"/>
                <a:ea typeface="Calibri" panose="020F0502020204030204" pitchFamily="34" charset="0"/>
              </a:rPr>
              <a:t>40 k -100k </a:t>
            </a:r>
          </a:p>
          <a:p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09718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7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27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E22C26-310F-399B-8E12-09248D29560C}"/>
              </a:ext>
            </a:extLst>
          </p:cNvPr>
          <p:cNvSpPr txBox="1">
            <a:spLocks/>
          </p:cNvSpPr>
          <p:nvPr/>
        </p:nvSpPr>
        <p:spPr>
          <a:xfrm>
            <a:off x="114300" y="166255"/>
            <a:ext cx="4125191" cy="963324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</a:rPr>
              <a:t>Recommendations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810ACA-3BC7-BC04-A904-C27088D86F1B}"/>
              </a:ext>
            </a:extLst>
          </p:cNvPr>
          <p:cNvSpPr txBox="1">
            <a:spLocks/>
          </p:cNvSpPr>
          <p:nvPr/>
        </p:nvSpPr>
        <p:spPr>
          <a:xfrm>
            <a:off x="482853" y="1138402"/>
            <a:ext cx="10515600" cy="4351338"/>
          </a:xfrm>
          <a:prstGeom prst="rect">
            <a:avLst/>
          </a:prstGeom>
        </p:spPr>
        <p:txBody>
          <a:bodyPr>
            <a:normAutofit fontScale="3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6200" dirty="0">
                <a:solidFill>
                  <a:schemeClr val="bg1"/>
                </a:solidFill>
              </a:rPr>
              <a:t>For </a:t>
            </a:r>
            <a:r>
              <a:rPr lang="en-US" sz="6200" b="1" dirty="0">
                <a:solidFill>
                  <a:schemeClr val="bg1"/>
                </a:solidFill>
              </a:rPr>
              <a:t>Marketing Management</a:t>
            </a:r>
            <a:r>
              <a:rPr lang="en-US" dirty="0">
                <a:solidFill>
                  <a:schemeClr val="bg1"/>
                </a:solidFill>
              </a:rPr>
              <a:t>: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
start targeting the Potential </a:t>
            </a:r>
            <a:r>
              <a:rPr lang="en-US" b="1" dirty="0">
                <a:solidFill>
                  <a:schemeClr val="bg1"/>
                </a:solidFill>
              </a:rPr>
              <a:t>Customer </a:t>
            </a:r>
            <a:r>
              <a:rPr lang="en-US" sz="3800" b="1" dirty="0">
                <a:solidFill>
                  <a:schemeClr val="bg1"/>
                </a:solidFill>
              </a:rPr>
              <a:t>group which </a:t>
            </a:r>
            <a:br>
              <a:rPr lang="en-US" sz="3800" b="1" dirty="0">
                <a:solidFill>
                  <a:schemeClr val="bg1"/>
                </a:solidFill>
              </a:rPr>
            </a:br>
            <a:r>
              <a:rPr lang="en-US" sz="3800" b="1" dirty="0">
                <a:solidFill>
                  <a:schemeClr val="bg1"/>
                </a:solidFill>
              </a:rPr>
              <a:t>identified </a:t>
            </a:r>
            <a:r>
              <a:rPr lang="en-US" dirty="0">
                <a:solidFill>
                  <a:schemeClr val="bg1"/>
                </a:solidFill>
              </a:rPr>
              <a:t> with specific characteristics according to the Model in </a:t>
            </a:r>
            <a:r>
              <a:rPr lang="en-US" dirty="0">
                <a:highlight>
                  <a:srgbClr val="00FFFF"/>
                </a:highlight>
              </a:rPr>
              <a:t>last slide</a:t>
            </a:r>
          </a:p>
          <a:p>
            <a:pPr marL="0" indent="0">
              <a:buNone/>
            </a:pPr>
            <a:endParaRPr lang="en-US" sz="3400" dirty="0">
              <a:solidFill>
                <a:schemeClr val="bg1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3400" dirty="0">
                <a:solidFill>
                  <a:schemeClr val="bg1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Think about targeting new group in </a:t>
            </a:r>
            <a:r>
              <a:rPr lang="en-US" sz="3400" dirty="0">
                <a:highlight>
                  <a:srgbClr val="00FFFF"/>
                </a:highlight>
                <a:latin typeface="Arial" panose="020B0604020202020204" pitchFamily="34" charset="0"/>
                <a:ea typeface="Times New Roman" panose="02020603050405020304" pitchFamily="18" charset="0"/>
              </a:rPr>
              <a:t>age of digitalization </a:t>
            </a:r>
            <a:r>
              <a:rPr lang="en-US" sz="3400" dirty="0">
                <a:solidFill>
                  <a:schemeClr val="bg1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who have :</a:t>
            </a:r>
            <a:endParaRPr lang="en-US" sz="3400" dirty="0">
              <a:solidFill>
                <a:schemeClr val="bg1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34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income of less than $40,000</a:t>
            </a:r>
            <a:br>
              <a:rPr lang="en-US" sz="34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</a:br>
            <a:r>
              <a:rPr lang="en-US" sz="3400" dirty="0">
                <a:effectLst/>
                <a:highlight>
                  <a:srgbClr val="00FFFF"/>
                </a:highlight>
                <a:latin typeface="Arial" panose="020B0604020202020204" pitchFamily="34" charset="0"/>
                <a:ea typeface="Times New Roman" panose="02020603050405020304" pitchFamily="18" charset="0"/>
              </a:rPr>
              <a:t>those </a:t>
            </a:r>
            <a:r>
              <a:rPr lang="en-US" sz="3400" dirty="0">
                <a:highlight>
                  <a:srgbClr val="00FFFF"/>
                </a:highlight>
                <a:latin typeface="Arial" panose="020B0604020202020204" pitchFamily="34" charset="0"/>
                <a:ea typeface="Times New Roman" panose="02020603050405020304" pitchFamily="18" charset="0"/>
              </a:rPr>
              <a:t>under the age of 40, </a:t>
            </a:r>
            <a:br>
              <a:rPr lang="en-US" sz="3400" dirty="0">
                <a:highlight>
                  <a:srgbClr val="00FFFF"/>
                </a:highlight>
                <a:latin typeface="Arial" panose="020B0604020202020204" pitchFamily="34" charset="0"/>
                <a:ea typeface="Times New Roman" panose="02020603050405020304" pitchFamily="18" charset="0"/>
              </a:rPr>
            </a:br>
            <a:r>
              <a:rPr lang="en-US" sz="3400" dirty="0">
                <a:highlight>
                  <a:srgbClr val="00FFFF"/>
                </a:highlight>
                <a:latin typeface="Arial" panose="020B0604020202020204" pitchFamily="34" charset="0"/>
                <a:ea typeface="Times New Roman" panose="02020603050405020304" pitchFamily="18" charset="0"/>
              </a:rPr>
              <a:t>and students or individuals currently undergoing training </a:t>
            </a:r>
            <a:r>
              <a:rPr lang="en-US" sz="3400" dirty="0">
                <a:solidFill>
                  <a:schemeClr val="bg1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before starting their job</a:t>
            </a:r>
          </a:p>
          <a:p>
            <a:pPr marL="0" indent="0">
              <a:buNone/>
            </a:pPr>
            <a:r>
              <a:rPr lang="en-US" sz="34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der 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
Customer </a:t>
            </a:r>
            <a:r>
              <a:rPr lang="en-US" sz="3800" b="1" dirty="0">
                <a:solidFill>
                  <a:schemeClr val="bg1"/>
                </a:solidFill>
              </a:rPr>
              <a:t>Segmentation</a:t>
            </a:r>
            <a:r>
              <a:rPr lang="en-US" dirty="0">
                <a:solidFill>
                  <a:schemeClr val="bg1"/>
                </a:solidFill>
              </a:rPr>
              <a:t>: and in order to create the </a:t>
            </a:r>
            <a:r>
              <a:rPr lang="en-US" dirty="0">
                <a:highlight>
                  <a:srgbClr val="00FFFF"/>
                </a:highlight>
              </a:rPr>
              <a:t>list of target accounts </a:t>
            </a:r>
            <a:r>
              <a:rPr lang="en-US" dirty="0">
                <a:solidFill>
                  <a:schemeClr val="bg1"/>
                </a:solidFill>
              </a:rPr>
              <a:t>and their </a:t>
            </a:r>
            <a:r>
              <a:rPr lang="en-US" dirty="0">
                <a:highlight>
                  <a:srgbClr val="00FFFF"/>
                </a:highlight>
              </a:rPr>
              <a:t>PERSONA</a:t>
            </a:r>
            <a:r>
              <a:rPr lang="en-US" dirty="0">
                <a:solidFill>
                  <a:schemeClr val="bg1"/>
                </a:solidFill>
              </a:rPr>
              <a:t>  I recommend to:</a:t>
            </a:r>
          </a:p>
          <a:p>
            <a:r>
              <a:rPr lang="en-US" dirty="0">
                <a:solidFill>
                  <a:schemeClr val="bg1"/>
                </a:solidFill>
              </a:rPr>
              <a:t>Define the marketing </a:t>
            </a:r>
            <a:r>
              <a:rPr lang="en-US" dirty="0">
                <a:highlight>
                  <a:srgbClr val="00FFFF"/>
                </a:highlight>
              </a:rPr>
              <a:t>campaign budget </a:t>
            </a:r>
          </a:p>
          <a:p>
            <a:r>
              <a:rPr lang="en-GB" dirty="0">
                <a:solidFill>
                  <a:schemeClr val="bg1"/>
                </a:solidFill>
              </a:rPr>
              <a:t>Collect additional data on education level, marital status, and field of work to refine customer segmentation </a:t>
            </a: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
then I can provide you with list of the </a:t>
            </a:r>
            <a:r>
              <a:rPr lang="en-US" dirty="0">
                <a:highlight>
                  <a:srgbClr val="00FFFF"/>
                </a:highlight>
              </a:rPr>
              <a:t>accounts according to the high potentially to respond </a:t>
            </a:r>
          </a:p>
          <a:p>
            <a:pPr marL="0" indent="0">
              <a:buNone/>
            </a:pPr>
            <a:endParaRPr lang="en-US" sz="8600" b="1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6200" b="1" dirty="0">
                <a:solidFill>
                  <a:schemeClr val="bg1"/>
                </a:solidFill>
              </a:rPr>
              <a:t>For C-Level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
</a:t>
            </a:r>
            <a:r>
              <a:rPr lang="en-GB" dirty="0">
                <a:solidFill>
                  <a:schemeClr val="bg1"/>
                </a:solidFill>
              </a:rPr>
              <a:t>Positive </a:t>
            </a:r>
            <a:r>
              <a:rPr lang="en-GB" sz="3400" b="1" dirty="0">
                <a:solidFill>
                  <a:schemeClr val="bg1"/>
                </a:solidFill>
              </a:rPr>
              <a:t>ROI</a:t>
            </a:r>
            <a:r>
              <a:rPr lang="en-GB" dirty="0">
                <a:solidFill>
                  <a:schemeClr val="bg1"/>
                </a:solidFill>
              </a:rPr>
              <a:t> trend, but it needs to be </a:t>
            </a:r>
            <a:r>
              <a:rPr lang="en-GB" sz="3400" b="1" dirty="0">
                <a:highlight>
                  <a:srgbClr val="00FFFF"/>
                </a:highlight>
              </a:rPr>
              <a:t>optimized</a:t>
            </a:r>
            <a:r>
              <a:rPr lang="en-GB" dirty="0">
                <a:highlight>
                  <a:srgbClr val="00FFFF"/>
                </a:highlight>
              </a:rPr>
              <a:t>  by defining the cost and incomes from the campaign </a:t>
            </a:r>
            <a:r>
              <a:rPr lang="en-US" dirty="0">
                <a:solidFill>
                  <a:schemeClr val="bg1"/>
                </a:solidFill>
              </a:rPr>
              <a:t>
</a:t>
            </a:r>
            <a:r>
              <a:rPr lang="en-US" b="1" dirty="0">
                <a:highlight>
                  <a:srgbClr val="00FFFF"/>
                </a:highlight>
              </a:rPr>
              <a:t>Refine Data Set</a:t>
            </a:r>
            <a:r>
              <a:rPr lang="en-US" dirty="0">
                <a:solidFill>
                  <a:schemeClr val="bg1"/>
                </a:solidFill>
              </a:rPr>
              <a:t>: Enhance data with </a:t>
            </a:r>
            <a:r>
              <a:rPr lang="en-US" b="1" dirty="0">
                <a:solidFill>
                  <a:schemeClr val="bg1"/>
                </a:solidFill>
              </a:rPr>
              <a:t>education, marital status, and occupation </a:t>
            </a:r>
            <a:r>
              <a:rPr lang="en-US" dirty="0">
                <a:solidFill>
                  <a:schemeClr val="bg1"/>
                </a:solidFill>
              </a:rPr>
              <a:t>for better segmentation.
Focus on your Loyal customers  with </a:t>
            </a:r>
            <a:r>
              <a:rPr lang="en-US" sz="3400" dirty="0">
                <a:effectLst/>
                <a:highlight>
                  <a:srgbClr val="00FFFF"/>
                </a:highlight>
                <a:latin typeface="Arial" panose="020B0604020202020204" pitchFamily="34" charset="0"/>
                <a:ea typeface="Times New Roman" panose="02020603050405020304" pitchFamily="18" charset="0"/>
              </a:rPr>
              <a:t>income between </a:t>
            </a:r>
            <a:r>
              <a:rPr lang="en-US" sz="3400" dirty="0">
                <a:solidFill>
                  <a:srgbClr val="833C0B"/>
                </a:solidFill>
                <a:effectLst/>
                <a:highlight>
                  <a:srgbClr val="00FFFF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€40,000 and €100,000</a:t>
            </a:r>
            <a:r>
              <a:rPr lang="en-US" sz="3400" dirty="0">
                <a:effectLst/>
                <a:highlight>
                  <a:srgbClr val="00FFFF"/>
                </a:highlight>
                <a:latin typeface="Arial" panose="020B0604020202020204" pitchFamily="34" charset="0"/>
                <a:ea typeface="Times New Roman" panose="02020603050405020304" pitchFamily="18" charset="0"/>
              </a:rPr>
              <a:t>, primarily employed </a:t>
            </a:r>
            <a:r>
              <a:rPr lang="en-US" dirty="0">
                <a:solidFill>
                  <a:schemeClr val="bg1"/>
                </a:solidFill>
              </a:rPr>
              <a:t>
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DE126E-CAE7-93F3-9D43-D2B9582FA69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4005" t="5280" r="1962" b="66039"/>
          <a:stretch/>
        </p:blipFill>
        <p:spPr>
          <a:xfrm>
            <a:off x="9249571" y="26940"/>
            <a:ext cx="2941663" cy="14060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8D20D82-7ADC-3F08-09CE-2DB5EF99E9C9}"/>
              </a:ext>
            </a:extLst>
          </p:cNvPr>
          <p:cNvSpPr txBox="1"/>
          <p:nvPr/>
        </p:nvSpPr>
        <p:spPr>
          <a:xfrm>
            <a:off x="1629484" y="6149362"/>
            <a:ext cx="2579152" cy="638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96112">
              <a:spcAft>
                <a:spcPts val="600"/>
              </a:spcAft>
            </a:pPr>
            <a:r>
              <a:rPr lang="de-AT" sz="1764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Business Understanding 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1B9CE2-D84B-265F-1A5E-19A02FD953E9}"/>
              </a:ext>
            </a:extLst>
          </p:cNvPr>
          <p:cNvSpPr txBox="1"/>
          <p:nvPr/>
        </p:nvSpPr>
        <p:spPr>
          <a:xfrm>
            <a:off x="3643017" y="6169928"/>
            <a:ext cx="2579152" cy="638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96112">
              <a:spcAft>
                <a:spcPts val="600"/>
              </a:spcAft>
            </a:pPr>
            <a:r>
              <a:rPr lang="en-GB" sz="1764" kern="1200" dirty="0">
                <a:solidFill>
                  <a:schemeClr val="bg1"/>
                </a:solidFill>
                <a:latin typeface="Söhne"/>
                <a:ea typeface="+mn-ea"/>
                <a:cs typeface="+mn-cs"/>
              </a:rPr>
              <a:t>Exploratory data analysis (EDA)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83C944-DE1C-6CEE-1E49-07DC2B74F881}"/>
              </a:ext>
            </a:extLst>
          </p:cNvPr>
          <p:cNvSpPr txBox="1"/>
          <p:nvPr/>
        </p:nvSpPr>
        <p:spPr>
          <a:xfrm>
            <a:off x="6890570" y="6275314"/>
            <a:ext cx="1455016" cy="3646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896112">
              <a:spcAft>
                <a:spcPts val="600"/>
              </a:spcAft>
            </a:pPr>
            <a:r>
              <a:rPr lang="en-GB" sz="1764" kern="1200" dirty="0">
                <a:solidFill>
                  <a:schemeClr val="bg1"/>
                </a:solidFill>
                <a:latin typeface="Söhne"/>
                <a:ea typeface="+mn-ea"/>
                <a:cs typeface="+mn-cs"/>
              </a:rPr>
              <a:t>Modelling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9EF5AA9-6BFF-D4AA-249F-A6AF864C84B1}"/>
              </a:ext>
            </a:extLst>
          </p:cNvPr>
          <p:cNvSpPr txBox="1"/>
          <p:nvPr/>
        </p:nvSpPr>
        <p:spPr>
          <a:xfrm>
            <a:off x="9174868" y="6282369"/>
            <a:ext cx="1455016" cy="3646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896112">
              <a:spcAft>
                <a:spcPts val="600"/>
              </a:spcAft>
            </a:pPr>
            <a:r>
              <a:rPr lang="en-GB" sz="1764" kern="1200" dirty="0">
                <a:solidFill>
                  <a:schemeClr val="bg1"/>
                </a:solidFill>
                <a:latin typeface="Söhne"/>
                <a:ea typeface="+mn-ea"/>
                <a:cs typeface="+mn-cs"/>
              </a:rPr>
              <a:t>findings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24693F2-DCC1-BC9B-5124-61567FB36784}"/>
              </a:ext>
            </a:extLst>
          </p:cNvPr>
          <p:cNvSpPr txBox="1"/>
          <p:nvPr/>
        </p:nvSpPr>
        <p:spPr>
          <a:xfrm>
            <a:off x="10328156" y="6312220"/>
            <a:ext cx="2340656" cy="3646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896112">
              <a:spcAft>
                <a:spcPts val="600"/>
              </a:spcAft>
            </a:pPr>
            <a:r>
              <a:rPr lang="de-AT" sz="1764" kern="1200" dirty="0">
                <a:solidFill>
                  <a:schemeClr val="bg1"/>
                </a:solidFill>
                <a:latin typeface="Söhne"/>
                <a:ea typeface="+mn-ea"/>
                <a:cs typeface="+mn-cs"/>
              </a:rPr>
              <a:t>G</a:t>
            </a:r>
            <a:r>
              <a:rPr lang="en-GB" sz="1764" kern="1200" dirty="0">
                <a:solidFill>
                  <a:schemeClr val="bg1"/>
                </a:solidFill>
                <a:latin typeface="Söhne"/>
                <a:ea typeface="+mn-ea"/>
                <a:cs typeface="+mn-cs"/>
              </a:rPr>
              <a:t>ain from actions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16" name="Video 4" descr="Wajik Violet">
            <a:extLst>
              <a:ext uri="{FF2B5EF4-FFF2-40B4-BE49-F238E27FC236}">
                <a16:creationId xmlns:a16="http://schemas.microsoft.com/office/drawing/2014/main" id="{6518D250-16FC-D22F-C59B-406416B0F59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r="-1" b="283"/>
          <a:stretch/>
        </p:blipFill>
        <p:spPr>
          <a:xfrm>
            <a:off x="239204" y="6025486"/>
            <a:ext cx="1070052" cy="600195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638824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0F0FF9-2081-C566-9DB3-2E953E87AA18}"/>
              </a:ext>
            </a:extLst>
          </p:cNvPr>
          <p:cNvSpPr txBox="1">
            <a:spLocks/>
          </p:cNvSpPr>
          <p:nvPr/>
        </p:nvSpPr>
        <p:spPr>
          <a:xfrm>
            <a:off x="79663" y="125500"/>
            <a:ext cx="8492837" cy="1325563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Innovativ intelligence </a:t>
            </a:r>
            <a:r>
              <a:rPr lang="en-US" dirty="0">
                <a:highlight>
                  <a:srgbClr val="00FFFF"/>
                </a:highlight>
              </a:rPr>
              <a:t>solutions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BDBA1-57AF-FC54-BEA8-13F37D85046B}"/>
              </a:ext>
            </a:extLst>
          </p:cNvPr>
          <p:cNvSpPr txBox="1">
            <a:spLocks/>
          </p:cNvSpPr>
          <p:nvPr/>
        </p:nvSpPr>
        <p:spPr>
          <a:xfrm>
            <a:off x="436418" y="2050904"/>
            <a:ext cx="10515600" cy="2136569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highlight>
                  <a:srgbClr val="00FFFF"/>
                </a:highlight>
              </a:rPr>
              <a:t>Enhance Predictive Model</a:t>
            </a:r>
            <a:r>
              <a:rPr lang="en-US" sz="2000" dirty="0">
                <a:solidFill>
                  <a:schemeClr val="bg1"/>
                </a:solidFill>
              </a:rPr>
              <a:t>: Improve the model for better accuracy.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
</a:t>
            </a:r>
            <a:r>
              <a:rPr lang="en-US" sz="2000" dirty="0">
                <a:highlight>
                  <a:srgbClr val="00FFFF"/>
                </a:highlight>
              </a:rPr>
              <a:t>Data Mining </a:t>
            </a:r>
            <a:r>
              <a:rPr lang="en-US" sz="2000" dirty="0">
                <a:solidFill>
                  <a:schemeClr val="bg1"/>
                </a:solidFill>
              </a:rPr>
              <a:t>for Insights: Uncover valuable insights from demographic and social data.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
Customer </a:t>
            </a:r>
            <a:r>
              <a:rPr lang="en-US" sz="2000" dirty="0">
                <a:highlight>
                  <a:srgbClr val="00FFFF"/>
                </a:highlight>
              </a:rPr>
              <a:t>Data Maintenance</a:t>
            </a:r>
            <a:r>
              <a:rPr lang="en-US" sz="2000" dirty="0">
                <a:solidFill>
                  <a:schemeClr val="bg1"/>
                </a:solidFill>
              </a:rPr>
              <a:t>: Keep customer data accurate and up-to-date.</a:t>
            </a:r>
            <a:br>
              <a:rPr lang="en-US" sz="2000" dirty="0">
                <a:solidFill>
                  <a:schemeClr val="bg1"/>
                </a:solidFill>
              </a:rPr>
            </a:br>
            <a:r>
              <a:rPr lang="en-US" sz="2000" dirty="0">
                <a:solidFill>
                  <a:schemeClr val="bg1"/>
                </a:solidFill>
              </a:rPr>
              <a:t>
Optimize Business Value Chain: </a:t>
            </a:r>
            <a:r>
              <a:rPr lang="en-US" sz="2000" dirty="0">
                <a:highlight>
                  <a:srgbClr val="00FFFF"/>
                </a:highlight>
              </a:rPr>
              <a:t>Streamline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>
                <a:highlight>
                  <a:srgbClr val="00FFFF"/>
                </a:highlight>
              </a:rPr>
              <a:t>operations using data-driven </a:t>
            </a:r>
            <a:r>
              <a:rPr lang="en-US" sz="2000" dirty="0">
                <a:solidFill>
                  <a:schemeClr val="bg1"/>
                </a:solidFill>
              </a:rPr>
              <a:t>approaches.
</a:t>
            </a:r>
            <a:r>
              <a:rPr lang="en-US" sz="2000" dirty="0">
                <a:highlight>
                  <a:srgbClr val="00FFFF"/>
                </a:highlight>
              </a:rPr>
              <a:t>Data-Driven Consultation</a:t>
            </a:r>
            <a:r>
              <a:rPr lang="en-US" sz="2000" dirty="0">
                <a:solidFill>
                  <a:schemeClr val="bg1"/>
                </a:solidFill>
              </a:rPr>
              <a:t>: Provide insights to support strategic decision-making.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17990F-524E-BA7A-295A-AD05F6B2648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4005" t="5280" r="1962" b="66039"/>
          <a:stretch/>
        </p:blipFill>
        <p:spPr>
          <a:xfrm>
            <a:off x="9249571" y="26940"/>
            <a:ext cx="2941663" cy="140603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295826E-324C-968D-A3DF-BDBEFC077A88}"/>
              </a:ext>
            </a:extLst>
          </p:cNvPr>
          <p:cNvSpPr txBox="1"/>
          <p:nvPr/>
        </p:nvSpPr>
        <p:spPr>
          <a:xfrm>
            <a:off x="1629484" y="6149362"/>
            <a:ext cx="2579152" cy="638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96112">
              <a:spcAft>
                <a:spcPts val="600"/>
              </a:spcAft>
            </a:pPr>
            <a:r>
              <a:rPr lang="de-AT" sz="1764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Business Understanding 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FB8BDAE-7E73-4C47-1254-9A0B79960297}"/>
              </a:ext>
            </a:extLst>
          </p:cNvPr>
          <p:cNvSpPr txBox="1"/>
          <p:nvPr/>
        </p:nvSpPr>
        <p:spPr>
          <a:xfrm>
            <a:off x="3643017" y="6169928"/>
            <a:ext cx="2579152" cy="638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96112">
              <a:spcAft>
                <a:spcPts val="600"/>
              </a:spcAft>
            </a:pPr>
            <a:r>
              <a:rPr lang="en-GB" sz="1764" kern="1200" dirty="0">
                <a:solidFill>
                  <a:schemeClr val="bg1"/>
                </a:solidFill>
                <a:latin typeface="Söhne"/>
                <a:ea typeface="+mn-ea"/>
                <a:cs typeface="+mn-cs"/>
              </a:rPr>
              <a:t>Exploratory data analysis (EDA)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A51988B-05C9-D9A4-79CB-EA4FF386045B}"/>
              </a:ext>
            </a:extLst>
          </p:cNvPr>
          <p:cNvSpPr txBox="1"/>
          <p:nvPr/>
        </p:nvSpPr>
        <p:spPr>
          <a:xfrm>
            <a:off x="6890570" y="6275314"/>
            <a:ext cx="1455016" cy="3646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896112">
              <a:spcAft>
                <a:spcPts val="600"/>
              </a:spcAft>
            </a:pPr>
            <a:r>
              <a:rPr lang="en-GB" sz="1764" kern="1200" dirty="0">
                <a:solidFill>
                  <a:schemeClr val="bg1"/>
                </a:solidFill>
                <a:latin typeface="Söhne"/>
                <a:ea typeface="+mn-ea"/>
                <a:cs typeface="+mn-cs"/>
              </a:rPr>
              <a:t>Modelling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330897A-B344-72A0-601A-82CA3806DC59}"/>
              </a:ext>
            </a:extLst>
          </p:cNvPr>
          <p:cNvSpPr txBox="1"/>
          <p:nvPr/>
        </p:nvSpPr>
        <p:spPr>
          <a:xfrm>
            <a:off x="9174868" y="6282369"/>
            <a:ext cx="1455016" cy="3646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896112">
              <a:spcAft>
                <a:spcPts val="600"/>
              </a:spcAft>
            </a:pPr>
            <a:r>
              <a:rPr lang="en-GB" sz="1764" kern="1200" dirty="0">
                <a:solidFill>
                  <a:schemeClr val="bg1"/>
                </a:solidFill>
                <a:latin typeface="Söhne"/>
                <a:ea typeface="+mn-ea"/>
                <a:cs typeface="+mn-cs"/>
              </a:rPr>
              <a:t>findings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92C4765-BE1B-F8A6-90AF-AE89327377E8}"/>
              </a:ext>
            </a:extLst>
          </p:cNvPr>
          <p:cNvSpPr txBox="1"/>
          <p:nvPr/>
        </p:nvSpPr>
        <p:spPr>
          <a:xfrm>
            <a:off x="10328156" y="6312220"/>
            <a:ext cx="2340656" cy="3646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896112">
              <a:spcAft>
                <a:spcPts val="600"/>
              </a:spcAft>
            </a:pPr>
            <a:r>
              <a:rPr lang="de-AT" sz="1764" kern="1200" dirty="0">
                <a:solidFill>
                  <a:schemeClr val="bg1"/>
                </a:solidFill>
                <a:latin typeface="Söhne"/>
                <a:ea typeface="+mn-ea"/>
                <a:cs typeface="+mn-cs"/>
              </a:rPr>
              <a:t>G</a:t>
            </a:r>
            <a:r>
              <a:rPr lang="en-GB" sz="1764" kern="1200" dirty="0">
                <a:solidFill>
                  <a:schemeClr val="bg1"/>
                </a:solidFill>
                <a:latin typeface="Söhne"/>
                <a:ea typeface="+mn-ea"/>
                <a:cs typeface="+mn-cs"/>
              </a:rPr>
              <a:t>ain from actions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27" name="Video 4" descr="Wajik Violet">
            <a:extLst>
              <a:ext uri="{FF2B5EF4-FFF2-40B4-BE49-F238E27FC236}">
                <a16:creationId xmlns:a16="http://schemas.microsoft.com/office/drawing/2014/main" id="{D33AD0E7-E491-CACD-84E3-D08BF6CE868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r="-1" b="283"/>
          <a:stretch/>
        </p:blipFill>
        <p:spPr>
          <a:xfrm>
            <a:off x="10689141" y="5569733"/>
            <a:ext cx="1070052" cy="600195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526675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48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7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27"/>
                </p:tgtEl>
              </p:cMediaNode>
            </p:vide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AI_THEME_MODEL" val="{&quot;showLogo&quot;:true,&quot;logoScale&quot;:1,&quot;logoPosition&quot;:&quot;left&quot;,&quot;logoOffset&quot;:0,&quot;showMessage&quot;:true,&quot;showPageNum&quot;:true,&quot;logo&quot;:null,&quot;logo_dark&quot;:null,&quot;showFooterByDefault&quot;:null,&quot;footerMessage&quot;:&quot;©2022 Proprietary and Confidential. All Rights Reserved.&quot;,&quot;palette_name&quot;:&quot;custom&quot;,&quot;defaultSlideColor&quot;:&quot;theme&quot;,&quot;defaultBackgroundColor&quot;:&quot;background_light&quot;,&quot;styleFonts&quot;:1,&quot;styleFontWeight&quot;:&quot;heavy&quot;,&quot;styleElementStyle&quot;:&quot;filled&quot;,&quot;styleEffect&quot;:&quot;none&quot;,&quot;styleDesign&quot;:1,&quot;styleDecoration&quot;:&quot;none_center&quot;,&quot;styleHeaderAlignment&quot;:&quot;left&quot;,&quot;styleShape&quot;:&quot;circle&quot;,&quot;styleColor&quot;:&quot;slide&quot;,&quot;styleBackground&quot;:&quot;none&quot;,&quot;styleTitleFont&quot;:&quot;sourcesanspro&quot;,&quot;styleBodyFont&quot;:&quot;sourcesanspro&quot;,&quot;styleWeight&quot;:&quot;light&quot;,&quot;styleTitleSlide&quot;:&quot;bar_left&quot;,&quot;fontScale&quot;:1,&quot;iconStyle&quot;:&quot;chunky&quot;,&quot;cjkFont&quot;:&quot;jp&quot;,&quot;isRTL&quot;:false,&quot;colors&quot;:{&quot;accent1&quot;:&quot;#ed7d31&quot;,&quot;accent2&quot;:&quot;#a5a5a5&quot;,&quot;accent3&quot;:&quot;#ffc000&quot;,&quot;accent4&quot;:&quot;#5b9bd5&quot;,&quot;background_accent&quot;:&quot;#e7e6e6&quot;,&quot;background_dark&quot;:&quot;#000000&quot;,&quot;background_light&quot;:&quot;#ffffff&quot;,&quot;chart1&quot;:&quot;#4472c4&quot;,&quot;chart2&quot;:&quot;#ed7d31&quot;,&quot;chart3&quot;:&quot;#a5a5a5&quot;,&quot;chart4&quot;:&quot;#ffc000&quot;,&quot;primary_dark&quot;:&quot;#000000&quot;,&quot;primary_light&quot;:&quot;#ffffff&quot;,&quot;secondary_dark&quot;:&quot;#44546a&quot;,&quot;secondary_light&quot;:&quot;#e7e6e6&quot;,&quot;theme&quot;:&quot;#4472c4&quot;,&quot;chart5&quot;:&quot;#5b9bd5&quot;,&quot;accent5&quot;:&quot;#70ad47&quot;,&quot;chart6&quot;:&quot;#70ad47&quot;,&quot;positive&quot;:&quot;#54C351&quot;,&quot;negative&quot;:&quot;#E04C2B&quot;},&quot;fontHeaderFontId&quot;:&quot;roboto&quot;,&quot;fontHeaderWeight&quot;:400,&quot;fontHeaderLetterSpacing&quot;:0,&quot;fontHeaderLineHeight&quot;:1.6,&quot;fontHeaderScaling&quot;:100,&quot;fontHeaderTextTransform&quot;:&quot;auto&quot;,&quot;fontTitleFontId&quot;:&quot;roboto&quot;,&quot;fontTitleWeight&quot;:400,&quot;fontTitleLetterSpacing&quot;:0,&quot;fontTitleLineHeight&quot;:1.6,&quot;fontTitleScaling&quot;:100,&quot;fontTitleTextTransform&quot;:&quot;auto&quot;,&quot;fontBodyFontId&quot;:&quot;roboto&quot;,&quot;fontBodyWeight&quot;:400,&quot;fontBodyLetterSpacing&quot;:0,&quot;fontBodyLineHeight&quot;:1.6,&quot;fontBodyScaling&quot;:100,&quot;fontBodyTextTransform&quot;:&quot;auto&quot;,&quot;lastThemeEditor&quot;:&quot;simple&quot;}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438" row="1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15FC79AE-DF77-426E-A2A4-A5141143AC79}">
  <we:reference id="wa200003964" version="1.0.0.0" store="en-US" storeType="OMEX"/>
  <we:alternateReferences>
    <we:reference id="wa200003964" version="1.0.0.0" store="wa200003964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766</Words>
  <Application>Microsoft Office PowerPoint</Application>
  <PresentationFormat>Widescreen</PresentationFormat>
  <Paragraphs>85</Paragraphs>
  <Slides>9</Slides>
  <Notes>8</Notes>
  <HiddenSlides>0</HiddenSlides>
  <MMClips>8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Arial</vt:lpstr>
      <vt:lpstr>Calibri</vt:lpstr>
      <vt:lpstr>Calibri Light</vt:lpstr>
      <vt:lpstr>Söhne</vt:lpstr>
      <vt:lpstr>Times New Roman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EDA</dc:title>
  <dc:creator>Omar Shaaban</dc:creator>
  <cp:lastModifiedBy>Omar Shaaban</cp:lastModifiedBy>
  <cp:revision>6</cp:revision>
  <dcterms:created xsi:type="dcterms:W3CDTF">2023-05-11T19:29:40Z</dcterms:created>
  <dcterms:modified xsi:type="dcterms:W3CDTF">2023-05-12T14:03:25Z</dcterms:modified>
</cp:coreProperties>
</file>